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52" r:id="rId1"/>
  </p:sldMasterIdLst>
  <p:notesMasterIdLst>
    <p:notesMasterId r:id="rId18"/>
  </p:notesMasterIdLst>
  <p:sldIdLst>
    <p:sldId id="277" r:id="rId2"/>
    <p:sldId id="260" r:id="rId3"/>
    <p:sldId id="261" r:id="rId4"/>
    <p:sldId id="262" r:id="rId5"/>
    <p:sldId id="263" r:id="rId6"/>
    <p:sldId id="276" r:id="rId7"/>
    <p:sldId id="265" r:id="rId8"/>
    <p:sldId id="266" r:id="rId9"/>
    <p:sldId id="267" r:id="rId10"/>
    <p:sldId id="281" r:id="rId11"/>
    <p:sldId id="268" r:id="rId12"/>
    <p:sldId id="278" r:id="rId13"/>
    <p:sldId id="279" r:id="rId14"/>
    <p:sldId id="280" r:id="rId15"/>
    <p:sldId id="275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t5Ccmgox9sLn7FKfYV0wZ41SW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93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2445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597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8334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2596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7564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394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003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420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>
            <a:spLocks noGrp="1"/>
          </p:cNvSpPr>
          <p:nvPr>
            <p:ph type="pic" idx="2"/>
          </p:nvPr>
        </p:nvSpPr>
        <p:spPr>
          <a:xfrm>
            <a:off x="1" y="466726"/>
            <a:ext cx="6848474" cy="6391274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3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6524625" y="2624137"/>
            <a:ext cx="5172075" cy="203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7692272" y="671808"/>
            <a:ext cx="3661528" cy="6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1872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Overview">
  <p:cSld name="Product Overview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>
            <a:spLocks noGrp="1"/>
          </p:cNvSpPr>
          <p:nvPr>
            <p:ph type="pic" idx="2"/>
          </p:nvPr>
        </p:nvSpPr>
        <p:spPr>
          <a:xfrm>
            <a:off x="0" y="466725"/>
            <a:ext cx="4858139" cy="592455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3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4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5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6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7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8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9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70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8841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Benefits">
  <p:cSld name="Product Benefi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>
            <a:spLocks noGrp="1"/>
          </p:cNvSpPr>
          <p:nvPr>
            <p:ph type="pic" idx="2"/>
          </p:nvPr>
        </p:nvSpPr>
        <p:spPr>
          <a:xfrm>
            <a:off x="3000375" y="466724"/>
            <a:ext cx="9191625" cy="639127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5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1200518" y="2211168"/>
            <a:ext cx="5829300" cy="66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062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">
  <p:cSld name="Proble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3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4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5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6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7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8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9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13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6977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s">
  <p:cSld name="Financial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title"/>
          </p:nvPr>
        </p:nvSpPr>
        <p:spPr>
          <a:xfrm rot="5400000">
            <a:off x="8333552" y="3930709"/>
            <a:ext cx="3975244" cy="99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088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">
  <p:cSld name="Solu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 rot="-5400000">
            <a:off x="575672" y="4121035"/>
            <a:ext cx="3337712" cy="6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pic" idx="2"/>
          </p:nvPr>
        </p:nvSpPr>
        <p:spPr>
          <a:xfrm>
            <a:off x="4414645" y="758825"/>
            <a:ext cx="599148" cy="60007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9"/>
          <p:cNvSpPr txBox="1">
            <a:spLocks noGrp="1"/>
          </p:cNvSpPr>
          <p:nvPr>
            <p:ph type="body" idx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3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pic" idx="4"/>
          </p:nvPr>
        </p:nvSpPr>
        <p:spPr>
          <a:xfrm>
            <a:off x="4414645" y="3251858"/>
            <a:ext cx="599148" cy="600075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9"/>
          <p:cNvSpPr txBox="1">
            <a:spLocks noGrp="1"/>
          </p:cNvSpPr>
          <p:nvPr>
            <p:ph type="body" idx="5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6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pic" idx="7"/>
          </p:nvPr>
        </p:nvSpPr>
        <p:spPr>
          <a:xfrm>
            <a:off x="8077157" y="773142"/>
            <a:ext cx="599148" cy="60007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9"/>
          <p:cNvSpPr txBox="1">
            <a:spLocks noGrp="1"/>
          </p:cNvSpPr>
          <p:nvPr>
            <p:ph type="body" idx="8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9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13"/>
          </p:nvPr>
        </p:nvSpPr>
        <p:spPr>
          <a:xfrm>
            <a:off x="8072244" y="3237794"/>
            <a:ext cx="599148" cy="600075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9"/>
          <p:cNvSpPr txBox="1">
            <a:spLocks noGrp="1"/>
          </p:cNvSpPr>
          <p:nvPr>
            <p:ph type="body" idx="14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15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708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">
  <p:cSld name="Divider 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>
            <a:spLocks noGrp="1"/>
          </p:cNvSpPr>
          <p:nvPr>
            <p:ph type="pic" idx="2"/>
          </p:nvPr>
        </p:nvSpPr>
        <p:spPr>
          <a:xfrm>
            <a:off x="466725" y="466725"/>
            <a:ext cx="11258550" cy="592455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0"/>
          <p:cNvSpPr txBox="1">
            <a:spLocks noGrp="1"/>
          </p:cNvSpPr>
          <p:nvPr>
            <p:ph type="title"/>
          </p:nvPr>
        </p:nvSpPr>
        <p:spPr>
          <a:xfrm>
            <a:off x="1889738" y="3001020"/>
            <a:ext cx="8412524" cy="93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Model">
  <p:cSld name="Business Model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31"/>
          <p:cNvSpPr>
            <a:spLocks noGrp="1"/>
          </p:cNvSpPr>
          <p:nvPr>
            <p:ph type="pic" idx="2"/>
          </p:nvPr>
        </p:nvSpPr>
        <p:spPr>
          <a:xfrm flipH="1">
            <a:off x="1" y="466725"/>
            <a:ext cx="6096000" cy="592455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1"/>
          <p:cNvSpPr txBox="1">
            <a:spLocks noGrp="1"/>
          </p:cNvSpPr>
          <p:nvPr>
            <p:ph type="body" idx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body" idx="3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4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5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6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7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title"/>
          </p:nvPr>
        </p:nvSpPr>
        <p:spPr>
          <a:xfrm>
            <a:off x="4513162" y="668924"/>
            <a:ext cx="6041908" cy="64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185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>
            <a:spLocks noGrp="1"/>
          </p:cNvSpPr>
          <p:nvPr>
            <p:ph type="pic" idx="2"/>
          </p:nvPr>
        </p:nvSpPr>
        <p:spPr>
          <a:xfrm>
            <a:off x="0" y="1057275"/>
            <a:ext cx="12191999" cy="52959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37"/>
          <p:cNvSpPr txBox="1">
            <a:spLocks noGrp="1"/>
          </p:cNvSpPr>
          <p:nvPr>
            <p:ph type="dt" idx="10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ftr" idx="11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082250" y="762308"/>
            <a:ext cx="5783657" cy="66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6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67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15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26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70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2687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4449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65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46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83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186BD-2227-B9C8-58CF-5A743A3A1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1D58-3504-8331-C6FF-1B8A902B4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574" y="1110297"/>
            <a:ext cx="6145162" cy="1033135"/>
          </a:xfrm>
        </p:spPr>
        <p:txBody>
          <a:bodyPr/>
          <a:lstStyle/>
          <a:p>
            <a:r>
              <a:rPr lang="en-US" sz="48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ritannic Bold" panose="020B0903060703020204" pitchFamily="34" charset="0"/>
              </a:rPr>
              <a:t>Disaster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ritannic Bold" panose="020B09030607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14E96-5A87-2453-DB0C-602636C708EC}"/>
              </a:ext>
            </a:extLst>
          </p:cNvPr>
          <p:cNvSpPr txBox="1"/>
          <p:nvPr/>
        </p:nvSpPr>
        <p:spPr>
          <a:xfrm>
            <a:off x="1052052" y="2045109"/>
            <a:ext cx="481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highlight>
                  <a:srgbClr val="C0C0C0"/>
                </a:highlight>
              </a:rPr>
              <a:t>Risk Predictive Model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D14FA-CFDF-C09D-5073-37CDAE9D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F0A98-3373-DD8F-871E-1BC6A04D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32" y="1486140"/>
            <a:ext cx="7393858" cy="5032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3AB30-A576-FC12-9C9C-F7658AD02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9"/>
          <a:stretch/>
        </p:blipFill>
        <p:spPr>
          <a:xfrm>
            <a:off x="2448232" y="101769"/>
            <a:ext cx="7393858" cy="1384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3813E-599A-B138-9F64-FACE60180A7C}"/>
              </a:ext>
            </a:extLst>
          </p:cNvPr>
          <p:cNvSpPr txBox="1"/>
          <p:nvPr/>
        </p:nvSpPr>
        <p:spPr>
          <a:xfrm rot="16200000">
            <a:off x="-777977" y="1882237"/>
            <a:ext cx="536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Fig. </a:t>
            </a:r>
            <a:r>
              <a:rPr lang="en-US" sz="2000" u="sng" dirty="0"/>
              <a:t>Box Plot </a:t>
            </a:r>
            <a:r>
              <a:rPr lang="en-US" sz="2000" dirty="0"/>
              <a:t>with respect to categories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0212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433" name="Google Shape;433;p13"/>
          <p:cNvSpPr txBox="1"/>
          <p:nvPr/>
        </p:nvSpPr>
        <p:spPr>
          <a:xfrm>
            <a:off x="2192594" y="6326226"/>
            <a:ext cx="861305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-US" sz="1600" b="1" u="sng" dirty="0">
                <a:latin typeface="Arial"/>
                <a:ea typeface="Arial"/>
                <a:cs typeface="Arial"/>
                <a:sym typeface="Arial"/>
              </a:rPr>
              <a:t>Heatmap 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Correlation of each feature in the dataset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C0AEA-4D31-A5BE-2AF2-5F8125F4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95" y="16175"/>
            <a:ext cx="7413522" cy="6253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525A0-FD32-4FF1-1902-3BDE0349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3C6B4-E9EA-DC10-8356-871AD526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72" y="167148"/>
            <a:ext cx="6971070" cy="6189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1031-FE74-38AC-9C02-B4E2A05F284E}"/>
              </a:ext>
            </a:extLst>
          </p:cNvPr>
          <p:cNvSpPr txBox="1"/>
          <p:nvPr/>
        </p:nvSpPr>
        <p:spPr>
          <a:xfrm>
            <a:off x="2821858" y="6518787"/>
            <a:ext cx="34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F7B56-6DFF-32E1-3071-599EC95FEF95}"/>
              </a:ext>
            </a:extLst>
          </p:cNvPr>
          <p:cNvSpPr txBox="1"/>
          <p:nvPr/>
        </p:nvSpPr>
        <p:spPr>
          <a:xfrm>
            <a:off x="2821858" y="6518787"/>
            <a:ext cx="654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</a:t>
            </a:r>
            <a:r>
              <a:rPr lang="en-US" sz="1600" b="1" u="sng" dirty="0"/>
              <a:t>Pair Plot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89204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5126E-9F97-CB54-00BE-3FFA8C2C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A9B28-9403-55FD-DD94-ED9FE821B6A4}"/>
              </a:ext>
            </a:extLst>
          </p:cNvPr>
          <p:cNvSpPr txBox="1"/>
          <p:nvPr/>
        </p:nvSpPr>
        <p:spPr>
          <a:xfrm>
            <a:off x="1384119" y="219289"/>
            <a:ext cx="8802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  <a:latin typeface="inherit"/>
              </a:rPr>
              <a:t>The accuracy is 8</a:t>
            </a:r>
            <a:r>
              <a:rPr lang="en-US" b="1" dirty="0">
                <a:latin typeface="inherit"/>
              </a:rPr>
              <a:t>3</a:t>
            </a:r>
            <a:r>
              <a:rPr lang="en-US" b="1" i="0" dirty="0">
                <a:effectLst/>
                <a:latin typeface="inherit"/>
              </a:rPr>
              <a:t>%, which is significantly lower than the classification.</a:t>
            </a:r>
          </a:p>
          <a:p>
            <a:pPr algn="l" fontAlgn="base"/>
            <a:r>
              <a:rPr lang="en-US" b="1" i="0" dirty="0">
                <a:effectLst/>
                <a:latin typeface="Inter"/>
              </a:rPr>
              <a:t>Therefore, it proceeds after adding more diverse columns with multiple linear regression</a:t>
            </a:r>
            <a:endParaRPr lang="en-US" b="0" i="0" dirty="0">
              <a:effectLst/>
              <a:latin typeface="Int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4F1D0-B931-91A7-6734-EB3C8FE1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36" y="1083831"/>
            <a:ext cx="4780706" cy="5554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6CF61-C442-27C1-5759-E26C4889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7"/>
          <a:stretch/>
        </p:blipFill>
        <p:spPr>
          <a:xfrm>
            <a:off x="6846357" y="1083832"/>
            <a:ext cx="4313256" cy="55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0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D1CD6-17A2-43A9-031B-7938293C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C236A-0456-FCCD-4018-C84A6E8A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13" y="88490"/>
            <a:ext cx="6176132" cy="6469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52C0A-B140-34CB-4AFF-FEBD2A1E8467}"/>
              </a:ext>
            </a:extLst>
          </p:cNvPr>
          <p:cNvSpPr txBox="1"/>
          <p:nvPr/>
        </p:nvSpPr>
        <p:spPr>
          <a:xfrm rot="16200000">
            <a:off x="-247035" y="1626597"/>
            <a:ext cx="536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Fig. Actual and Predicted values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950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"/>
          <p:cNvSpPr txBox="1">
            <a:spLocks noGrp="1"/>
          </p:cNvSpPr>
          <p:nvPr>
            <p:ph type="sldNum" idx="12"/>
          </p:nvPr>
        </p:nvSpPr>
        <p:spPr>
          <a:xfrm>
            <a:off x="10439400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0"/>
          <p:cNvSpPr txBox="1">
            <a:spLocks noGrp="1"/>
          </p:cNvSpPr>
          <p:nvPr>
            <p:ph type="title"/>
          </p:nvPr>
        </p:nvSpPr>
        <p:spPr>
          <a:xfrm>
            <a:off x="1129937" y="639096"/>
            <a:ext cx="4368602" cy="115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en-US" sz="4600" dirty="0"/>
              <a:t>CONCLUSION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C22CF-8938-0774-99EE-D2B21D96C58E}"/>
              </a:ext>
            </a:extLst>
          </p:cNvPr>
          <p:cNvSpPr txBox="1"/>
          <p:nvPr/>
        </p:nvSpPr>
        <p:spPr>
          <a:xfrm>
            <a:off x="1278194" y="2399071"/>
            <a:ext cx="7482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It stresses that the Sustainable Development Goals (SDGs) can only be achieved with increased action to build resilience to systemic risk.</a:t>
            </a: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As actual and predictive analysis graph shows significant rise in disasters as from 83% to 96% , 13% rise.</a:t>
            </a: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It stresses the significance of addressing vulnerability’s root causes </a:t>
            </a:r>
          </a:p>
          <a:p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The best defense against future shocks is to transform systems now, to build resilience by addressing climate change and to reduce the vulnerability, exposure.</a:t>
            </a: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If no effective action is taken, the risk may remain high or increase.</a:t>
            </a:r>
            <a:endParaRPr lang="en-IN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331" name="Google Shape;331;p3"/>
          <p:cNvSpPr txBox="1">
            <a:spLocks noGrp="1"/>
          </p:cNvSpPr>
          <p:nvPr>
            <p:ph type="title"/>
          </p:nvPr>
        </p:nvSpPr>
        <p:spPr>
          <a:xfrm>
            <a:off x="1270129" y="0"/>
            <a:ext cx="10083671" cy="91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rPr lang="en-US" sz="3200" dirty="0"/>
              <a:t>TEAM MEMBERS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C0C46-388C-917A-2D78-8674B6C3C085}"/>
              </a:ext>
            </a:extLst>
          </p:cNvPr>
          <p:cNvSpPr txBox="1"/>
          <p:nvPr/>
        </p:nvSpPr>
        <p:spPr>
          <a:xfrm>
            <a:off x="3279057" y="1461715"/>
            <a:ext cx="347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Ashwini Shinde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F2A13-AD2C-27D3-B7E7-E943136566E6}"/>
              </a:ext>
            </a:extLst>
          </p:cNvPr>
          <p:cNvSpPr txBox="1"/>
          <p:nvPr/>
        </p:nvSpPr>
        <p:spPr>
          <a:xfrm>
            <a:off x="3279058" y="1879552"/>
            <a:ext cx="356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Alka Patil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9A669-93C0-042C-FE7B-F7C4A356524A}"/>
              </a:ext>
            </a:extLst>
          </p:cNvPr>
          <p:cNvSpPr txBox="1"/>
          <p:nvPr/>
        </p:nvSpPr>
        <p:spPr>
          <a:xfrm>
            <a:off x="3279057" y="2305174"/>
            <a:ext cx="347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Samruddhi</a:t>
            </a:r>
            <a:r>
              <a:rPr lang="en-US" dirty="0"/>
              <a:t> </a:t>
            </a:r>
            <a:r>
              <a:rPr lang="en-US" dirty="0" err="1"/>
              <a:t>Nitave</a:t>
            </a:r>
            <a:endParaRPr lang="en-IN" dirty="0"/>
          </a:p>
        </p:txBody>
      </p:sp>
      <p:grpSp>
        <p:nvGrpSpPr>
          <p:cNvPr id="7" name="Google Shape;171;p20">
            <a:extLst>
              <a:ext uri="{FF2B5EF4-FFF2-40B4-BE49-F238E27FC236}">
                <a16:creationId xmlns:a16="http://schemas.microsoft.com/office/drawing/2014/main" id="{E7B33B25-2742-BB99-0DC3-7F2E1626940B}"/>
              </a:ext>
            </a:extLst>
          </p:cNvPr>
          <p:cNvGrpSpPr/>
          <p:nvPr/>
        </p:nvGrpSpPr>
        <p:grpSpPr>
          <a:xfrm>
            <a:off x="8845520" y="493068"/>
            <a:ext cx="2508280" cy="1937294"/>
            <a:chOff x="0" y="0"/>
            <a:chExt cx="2508280" cy="1937294"/>
          </a:xfrm>
        </p:grpSpPr>
        <p:grpSp>
          <p:nvGrpSpPr>
            <p:cNvPr id="8" name="Google Shape;172;p20">
              <a:extLst>
                <a:ext uri="{FF2B5EF4-FFF2-40B4-BE49-F238E27FC236}">
                  <a16:creationId xmlns:a16="http://schemas.microsoft.com/office/drawing/2014/main" id="{E2F9A687-3A6F-88F0-E1D2-844A42ADFD5A}"/>
                </a:ext>
              </a:extLst>
            </p:cNvPr>
            <p:cNvGrpSpPr/>
            <p:nvPr/>
          </p:nvGrpSpPr>
          <p:grpSpPr>
            <a:xfrm>
              <a:off x="1011587" y="0"/>
              <a:ext cx="485107" cy="484324"/>
              <a:chOff x="0" y="0"/>
              <a:chExt cx="485105" cy="484323"/>
            </a:xfrm>
          </p:grpSpPr>
          <p:sp>
            <p:nvSpPr>
              <p:cNvPr id="10" name="Google Shape;173;p20">
                <a:extLst>
                  <a:ext uri="{FF2B5EF4-FFF2-40B4-BE49-F238E27FC236}">
                    <a16:creationId xmlns:a16="http://schemas.microsoft.com/office/drawing/2014/main" id="{30AC9093-87C7-EF3C-5EEC-0084D8C0E2B4}"/>
                  </a:ext>
                </a:extLst>
              </p:cNvPr>
              <p:cNvSpPr/>
              <p:nvPr/>
            </p:nvSpPr>
            <p:spPr>
              <a:xfrm>
                <a:off x="0" y="0"/>
                <a:ext cx="423298" cy="48432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377" y="21600"/>
                    </a:moveTo>
                    <a:lnTo>
                      <a:pt x="9369" y="21276"/>
                    </a:lnTo>
                    <a:lnTo>
                      <a:pt x="6542" y="20325"/>
                    </a:lnTo>
                    <a:lnTo>
                      <a:pt x="4066" y="18803"/>
                    </a:lnTo>
                    <a:lnTo>
                      <a:pt x="2086" y="16800"/>
                    </a:lnTo>
                    <a:lnTo>
                      <a:pt x="723" y="14438"/>
                    </a:lnTo>
                    <a:lnTo>
                      <a:pt x="59" y="11859"/>
                    </a:lnTo>
                    <a:lnTo>
                      <a:pt x="0" y="10800"/>
                    </a:lnTo>
                    <a:lnTo>
                      <a:pt x="15" y="10269"/>
                    </a:lnTo>
                    <a:lnTo>
                      <a:pt x="533" y="7665"/>
                    </a:lnTo>
                    <a:lnTo>
                      <a:pt x="1760" y="5248"/>
                    </a:lnTo>
                    <a:lnTo>
                      <a:pt x="3625" y="3163"/>
                    </a:lnTo>
                    <a:lnTo>
                      <a:pt x="6014" y="1536"/>
                    </a:lnTo>
                    <a:lnTo>
                      <a:pt x="8784" y="465"/>
                    </a:lnTo>
                    <a:lnTo>
                      <a:pt x="11769" y="13"/>
                    </a:lnTo>
                    <a:lnTo>
                      <a:pt x="12377" y="0"/>
                    </a:lnTo>
                    <a:lnTo>
                      <a:pt x="12985" y="13"/>
                    </a:lnTo>
                    <a:lnTo>
                      <a:pt x="15970" y="465"/>
                    </a:lnTo>
                    <a:lnTo>
                      <a:pt x="18739" y="1536"/>
                    </a:lnTo>
                    <a:lnTo>
                      <a:pt x="21129" y="3163"/>
                    </a:lnTo>
                    <a:lnTo>
                      <a:pt x="21600" y="3600"/>
                    </a:lnTo>
                    <a:lnTo>
                      <a:pt x="11835" y="3600"/>
                    </a:lnTo>
                    <a:lnTo>
                      <a:pt x="11299" y="3646"/>
                    </a:lnTo>
                    <a:lnTo>
                      <a:pt x="8243" y="4551"/>
                    </a:lnTo>
                    <a:lnTo>
                      <a:pt x="5817" y="6407"/>
                    </a:lnTo>
                    <a:lnTo>
                      <a:pt x="4390" y="8932"/>
                    </a:lnTo>
                    <a:lnTo>
                      <a:pt x="4132" y="11331"/>
                    </a:lnTo>
                    <a:lnTo>
                      <a:pt x="4178" y="11741"/>
                    </a:lnTo>
                    <a:lnTo>
                      <a:pt x="5215" y="14407"/>
                    </a:lnTo>
                    <a:lnTo>
                      <a:pt x="7342" y="16524"/>
                    </a:lnTo>
                    <a:lnTo>
                      <a:pt x="10236" y="17769"/>
                    </a:lnTo>
                    <a:lnTo>
                      <a:pt x="11835" y="18000"/>
                    </a:lnTo>
                    <a:lnTo>
                      <a:pt x="21600" y="18000"/>
                    </a:lnTo>
                    <a:lnTo>
                      <a:pt x="21548" y="18052"/>
                    </a:lnTo>
                    <a:lnTo>
                      <a:pt x="19253" y="19780"/>
                    </a:lnTo>
                    <a:lnTo>
                      <a:pt x="16546" y="20969"/>
                    </a:lnTo>
                    <a:lnTo>
                      <a:pt x="13590" y="21548"/>
                    </a:lnTo>
                    <a:lnTo>
                      <a:pt x="12985" y="21587"/>
                    </a:lnTo>
                    <a:lnTo>
                      <a:pt x="12377" y="21600"/>
                    </a:lnTo>
                    <a:close/>
                  </a:path>
                </a:pathLst>
              </a:custGeom>
              <a:solidFill>
                <a:srgbClr val="2381D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74;p20">
                <a:extLst>
                  <a:ext uri="{FF2B5EF4-FFF2-40B4-BE49-F238E27FC236}">
                    <a16:creationId xmlns:a16="http://schemas.microsoft.com/office/drawing/2014/main" id="{97982D04-C619-1B2B-1D79-74C942900AAD}"/>
                  </a:ext>
                </a:extLst>
              </p:cNvPr>
              <p:cNvSpPr/>
              <p:nvPr/>
            </p:nvSpPr>
            <p:spPr>
              <a:xfrm>
                <a:off x="253168" y="80719"/>
                <a:ext cx="231937" cy="32288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844" y="21600"/>
                    </a:moveTo>
                    <a:lnTo>
                      <a:pt x="0" y="21600"/>
                    </a:lnTo>
                    <a:lnTo>
                      <a:pt x="979" y="21531"/>
                    </a:lnTo>
                    <a:lnTo>
                      <a:pt x="2919" y="21254"/>
                    </a:lnTo>
                    <a:lnTo>
                      <a:pt x="8200" y="19386"/>
                    </a:lnTo>
                    <a:lnTo>
                      <a:pt x="12082" y="16211"/>
                    </a:lnTo>
                    <a:lnTo>
                      <a:pt x="13974" y="12212"/>
                    </a:lnTo>
                    <a:lnTo>
                      <a:pt x="14058" y="10004"/>
                    </a:lnTo>
                    <a:lnTo>
                      <a:pt x="13974" y="9389"/>
                    </a:lnTo>
                    <a:lnTo>
                      <a:pt x="12082" y="5389"/>
                    </a:lnTo>
                    <a:lnTo>
                      <a:pt x="8200" y="2214"/>
                    </a:lnTo>
                    <a:lnTo>
                      <a:pt x="2919" y="346"/>
                    </a:lnTo>
                    <a:lnTo>
                      <a:pt x="0" y="0"/>
                    </a:lnTo>
                    <a:lnTo>
                      <a:pt x="15844" y="0"/>
                    </a:lnTo>
                    <a:lnTo>
                      <a:pt x="18933" y="3163"/>
                    </a:lnTo>
                    <a:lnTo>
                      <a:pt x="20923" y="6863"/>
                    </a:lnTo>
                    <a:lnTo>
                      <a:pt x="21600" y="10800"/>
                    </a:lnTo>
                    <a:lnTo>
                      <a:pt x="21573" y="11596"/>
                    </a:lnTo>
                    <a:lnTo>
                      <a:pt x="20628" y="15503"/>
                    </a:lnTo>
                    <a:lnTo>
                      <a:pt x="18387" y="19128"/>
                    </a:lnTo>
                    <a:lnTo>
                      <a:pt x="16473" y="21077"/>
                    </a:lnTo>
                    <a:lnTo>
                      <a:pt x="15844" y="21600"/>
                    </a:lnTo>
                    <a:close/>
                  </a:path>
                </a:pathLst>
              </a:custGeom>
              <a:solidFill>
                <a:srgbClr val="2381D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" name="Google Shape;175;p20" descr="object 47">
              <a:extLst>
                <a:ext uri="{FF2B5EF4-FFF2-40B4-BE49-F238E27FC236}">
                  <a16:creationId xmlns:a16="http://schemas.microsoft.com/office/drawing/2014/main" id="{1B243466-8C34-C6BA-C6E1-55CB4B03D7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61442"/>
              <a:ext cx="2508280" cy="17758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63" name="Google Shape;363;p5"/>
          <p:cNvSpPr txBox="1">
            <a:spLocks noGrp="1"/>
          </p:cNvSpPr>
          <p:nvPr>
            <p:ph type="body" idx="1"/>
          </p:nvPr>
        </p:nvSpPr>
        <p:spPr>
          <a:xfrm>
            <a:off x="6217921" y="2212257"/>
            <a:ext cx="5305153" cy="430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solidFill>
                  <a:schemeClr val="tx1"/>
                </a:solidFill>
              </a:rPr>
              <a:t>This project aims to assess and mitigate disaster risks by evaluating WRI, Vulnerabilities, Exposures, and Susceptibility  of natural disasters in a specified region or globally. The assessment will utilize data from multiple sources, including satellite imagery, historical disaster records to provide actionable insights for risk reduction </a:t>
            </a:r>
            <a:endParaRPr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2304F"/>
              </a:buClr>
              <a:buSzPts val="1400"/>
              <a:buNone/>
            </a:pPr>
            <a:endParaRPr lang="en-US" i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32304F"/>
              </a:buClr>
              <a:buSzPts val="1400"/>
              <a:buNone/>
            </a:pPr>
            <a:r>
              <a:rPr lang="en-US" i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are using our Machine Learning technique to identify Disaster risk by checking some parameters</a:t>
            </a:r>
            <a:endParaRPr i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20313B"/>
              </a:buClr>
              <a:buSzPts val="1400"/>
              <a:buNone/>
            </a:pPr>
            <a:r>
              <a:rPr lang="en-US" i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 this project, we have worked on disaster risk </a:t>
            </a:r>
            <a:r>
              <a:rPr lang="en-US" dirty="0">
                <a:solidFill>
                  <a:schemeClr val="tx1"/>
                </a:solidFill>
              </a:rPr>
              <a:t>analysis </a:t>
            </a:r>
            <a:r>
              <a:rPr lang="en-US" i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using some Python libraries for visualization like NumPy, pandas, matplotlib, Seaborn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sklearn</a:t>
            </a:r>
            <a:endParaRPr i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 txBox="1">
            <a:spLocks noGrp="1"/>
          </p:cNvSpPr>
          <p:nvPr>
            <p:ph type="title"/>
          </p:nvPr>
        </p:nvSpPr>
        <p:spPr>
          <a:xfrm>
            <a:off x="6217921" y="747252"/>
            <a:ext cx="5974079" cy="79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SUMMARY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16D8-4F4B-2BBB-61F6-C73BCAD94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5" y="285288"/>
            <a:ext cx="5769276" cy="628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8C7CCB6-6EF6-8285-132B-9E6CE6C4E44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116" b="11116"/>
          <a:stretch>
            <a:fillRect/>
          </a:stretch>
        </p:blipFill>
        <p:spPr>
          <a:xfrm>
            <a:off x="6590317" y="330200"/>
            <a:ext cx="5266402" cy="6391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0" name="Google Shape;370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72" name="Google Shape;372;p6"/>
          <p:cNvSpPr txBox="1">
            <a:spLocks noGrp="1"/>
          </p:cNvSpPr>
          <p:nvPr>
            <p:ph type="title"/>
          </p:nvPr>
        </p:nvSpPr>
        <p:spPr>
          <a:xfrm>
            <a:off x="698090" y="650241"/>
            <a:ext cx="7152065" cy="11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 OF THE PROJECT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3" name="Google Shape;373;p6"/>
          <p:cNvSpPr txBox="1"/>
          <p:nvPr/>
        </p:nvSpPr>
        <p:spPr>
          <a:xfrm>
            <a:off x="5980922" y="3446885"/>
            <a:ext cx="52158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 txBox="1"/>
          <p:nvPr/>
        </p:nvSpPr>
        <p:spPr>
          <a:xfrm>
            <a:off x="335281" y="1878010"/>
            <a:ext cx="6146799" cy="287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analyse the distribution of WRI scores across different countries.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investigate factors that correlate with high or low WRI scores.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predictive models for forecasting future WRI scores based on historical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provide actionable insights and recommendations for disaster management.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80" name="Google Shape;380;p7"/>
          <p:cNvSpPr txBox="1">
            <a:spLocks noGrp="1"/>
          </p:cNvSpPr>
          <p:nvPr>
            <p:ph type="title"/>
          </p:nvPr>
        </p:nvSpPr>
        <p:spPr>
          <a:xfrm>
            <a:off x="690880" y="136526"/>
            <a:ext cx="8742369" cy="86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OF DATA USED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3" name="Google Shape;383;p7"/>
          <p:cNvSpPr txBox="1"/>
          <p:nvPr/>
        </p:nvSpPr>
        <p:spPr>
          <a:xfrm>
            <a:off x="388776" y="1005840"/>
            <a:ext cx="109650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  Data is taken from Kaggle.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several attributes in the data set on the basis of which we are predicting, analyzing, visualizing, and detection of 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disaster risk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7504F-A035-864C-89A5-4799FBEDA9C1}"/>
              </a:ext>
            </a:extLst>
          </p:cNvPr>
          <p:cNvSpPr txBox="1"/>
          <p:nvPr/>
        </p:nvSpPr>
        <p:spPr>
          <a:xfrm>
            <a:off x="609599" y="5820697"/>
            <a:ext cx="1066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Link - https://www.kaggle.com/datasets/tr1gg3rtrash/global-disaster-risk-index-time-series-dataset</a:t>
            </a:r>
            <a:endParaRPr lang="en-US" dirty="0">
              <a:solidFill>
                <a:srgbClr val="FFC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58A21-7961-6B88-E3B6-6A72858B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9" y="1778000"/>
            <a:ext cx="11316282" cy="3993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90" name="Google Shape;390;p8"/>
          <p:cNvSpPr txBox="1">
            <a:spLocks noGrp="1"/>
          </p:cNvSpPr>
          <p:nvPr>
            <p:ph type="title"/>
          </p:nvPr>
        </p:nvSpPr>
        <p:spPr>
          <a:xfrm>
            <a:off x="1120876" y="391334"/>
            <a:ext cx="6670185" cy="99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BEFORE CLEANING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D2208-FF85-2BC4-07A2-B8032C8A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76" y="1387885"/>
            <a:ext cx="8858864" cy="4546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B411C-B259-2427-9C64-FBA467D960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E9BC7C-2932-11C7-487B-0085525E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497" y="422787"/>
            <a:ext cx="8809703" cy="114259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AFTER CLEANING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05C2-BB08-8220-4948-D398F073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97" y="1565378"/>
            <a:ext cx="8652387" cy="4333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455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"/>
          <p:cNvSpPr txBox="1">
            <a:spLocks noGrp="1"/>
          </p:cNvSpPr>
          <p:nvPr>
            <p:ph type="title"/>
          </p:nvPr>
        </p:nvSpPr>
        <p:spPr>
          <a:xfrm rot="-5400000">
            <a:off x="-844945" y="2871673"/>
            <a:ext cx="6109490" cy="6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 b="1" u="sng" dirty="0"/>
              <a:t>DATA VISUALIZATION</a:t>
            </a:r>
            <a:endParaRPr b="1" u="sng" dirty="0"/>
          </a:p>
        </p:txBody>
      </p:sp>
      <p:sp>
        <p:nvSpPr>
          <p:cNvPr id="404" name="Google Shape;404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B987B-4E58-3BD2-F1F7-92C2485F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71" y="216309"/>
            <a:ext cx="8270468" cy="52444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/>
          <p:nvPr/>
        </p:nvSpPr>
        <p:spPr>
          <a:xfrm>
            <a:off x="8610600" y="6584015"/>
            <a:ext cx="2743200" cy="2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416" name="Google Shape;416;p11"/>
          <p:cNvSpPr txBox="1"/>
          <p:nvPr/>
        </p:nvSpPr>
        <p:spPr>
          <a:xfrm>
            <a:off x="619433" y="6448668"/>
            <a:ext cx="35887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Fig.</a:t>
            </a:r>
            <a:r>
              <a:rPr lang="en-US" sz="1600" b="1" u="sng" dirty="0" err="1">
                <a:latin typeface="Arial"/>
                <a:ea typeface="Arial"/>
                <a:cs typeface="Arial"/>
                <a:sym typeface="Arial"/>
              </a:rPr>
              <a:t>Bar</a:t>
            </a:r>
            <a:r>
              <a:rPr lang="en-US" sz="1600" b="1" u="sng" dirty="0">
                <a:latin typeface="Arial"/>
                <a:ea typeface="Arial"/>
                <a:cs typeface="Arial"/>
                <a:sym typeface="Arial"/>
              </a:rPr>
              <a:t> chart 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for top 6 countries 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1"/>
          <p:cNvSpPr txBox="1"/>
          <p:nvPr/>
        </p:nvSpPr>
        <p:spPr>
          <a:xfrm>
            <a:off x="7570839" y="6461731"/>
            <a:ext cx="378296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Fig.</a:t>
            </a:r>
            <a:r>
              <a:rPr lang="en-US" sz="1600" b="1" u="sng" dirty="0" err="1"/>
              <a:t>Bar</a:t>
            </a:r>
            <a:r>
              <a:rPr lang="en-US" sz="1600" b="1" u="sng" dirty="0"/>
              <a:t> chart </a:t>
            </a:r>
            <a:r>
              <a:rPr lang="en-US" sz="1600" dirty="0"/>
              <a:t>for bottom 6 countries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1"/>
          <p:cNvSpPr txBox="1"/>
          <p:nvPr/>
        </p:nvSpPr>
        <p:spPr>
          <a:xfrm>
            <a:off x="873653" y="450397"/>
            <a:ext cx="43610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</a:rPr>
              <a:t>Top 6 Countries with respect to year</a:t>
            </a:r>
            <a:endParaRPr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/>
          <p:nvPr/>
        </p:nvSpPr>
        <p:spPr>
          <a:xfrm>
            <a:off x="6626942" y="450397"/>
            <a:ext cx="449539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</a:rPr>
              <a:t>Bottom 6 Countries with respect to year</a:t>
            </a:r>
            <a:endParaRPr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FFE4A-B70A-E99F-8DB7-E5DB57C7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5" y="862911"/>
            <a:ext cx="5620279" cy="5511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127BF-A942-64E5-C080-10CC0686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07" y="911235"/>
            <a:ext cx="5545394" cy="55301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26" name="Google Shape;426;p12"/>
          <p:cNvSpPr txBox="1"/>
          <p:nvPr/>
        </p:nvSpPr>
        <p:spPr>
          <a:xfrm>
            <a:off x="4627184" y="6433587"/>
            <a:ext cx="19078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-US" sz="1600" b="1" u="sng" dirty="0" err="1">
                <a:latin typeface="Arial"/>
                <a:ea typeface="Arial"/>
                <a:cs typeface="Arial"/>
                <a:sym typeface="Arial"/>
              </a:rPr>
              <a:t>BoxPlot</a:t>
            </a:r>
            <a:endParaRPr sz="1600" b="1" u="sng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779ED-ED17-E370-49DD-F45ACB67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2" y="-1"/>
            <a:ext cx="7177548" cy="643358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461</TotalTime>
  <Words>431</Words>
  <Application>Microsoft Office PowerPoint</Application>
  <PresentationFormat>Widescreen</PresentationFormat>
  <Paragraphs>59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Britannic Bold</vt:lpstr>
      <vt:lpstr>Calibri</vt:lpstr>
      <vt:lpstr>inherit</vt:lpstr>
      <vt:lpstr>Inter</vt:lpstr>
      <vt:lpstr>Symbol</vt:lpstr>
      <vt:lpstr>Tw Cen MT</vt:lpstr>
      <vt:lpstr>Circuit</vt:lpstr>
      <vt:lpstr>PowerPoint Presentation</vt:lpstr>
      <vt:lpstr>PROJECT SUMMARY</vt:lpstr>
      <vt:lpstr>PURPOSE OF THE PROJECT</vt:lpstr>
      <vt:lpstr>SOURCE OF DATA USED</vt:lpstr>
      <vt:lpstr>DATA BEFORE CLEANING</vt:lpstr>
      <vt:lpstr>DATA AFTER CLEANING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Shounak Roy Chowdhury</dc:creator>
  <cp:lastModifiedBy>Alkakapale@hotmail.com</cp:lastModifiedBy>
  <cp:revision>40</cp:revision>
  <dcterms:created xsi:type="dcterms:W3CDTF">2023-07-21T20:13:28Z</dcterms:created>
  <dcterms:modified xsi:type="dcterms:W3CDTF">2024-08-03T10:09:48Z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